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8" r:id="rId9"/>
    <p:sldId id="276" r:id="rId10"/>
    <p:sldId id="275" r:id="rId11"/>
    <p:sldId id="272" r:id="rId12"/>
    <p:sldId id="274" r:id="rId13"/>
    <p:sldId id="269" r:id="rId14"/>
    <p:sldId id="277" r:id="rId15"/>
    <p:sldId id="278" r:id="rId16"/>
    <p:sldId id="279" r:id="rId17"/>
    <p:sldId id="28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77" d="100"/>
          <a:sy n="77" d="100"/>
        </p:scale>
        <p:origin x="6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B41E1C-CC07-403A-8F08-1F36ED84EF0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067EB4-E6BD-41AD-AB60-26447062465C}">
      <dgm:prSet phldrT="[Text]" custT="1"/>
      <dgm:spPr/>
      <dgm:t>
        <a:bodyPr/>
        <a:lstStyle/>
        <a:p>
          <a:r>
            <a:rPr lang="en-US" sz="2700" dirty="0"/>
            <a:t>Design</a:t>
          </a:r>
        </a:p>
      </dgm:t>
    </dgm:pt>
    <dgm:pt modelId="{2D2BD843-DC8B-466F-9E56-55CB73C35457}" type="parTrans" cxnId="{56550DA8-3BE5-4D49-A22C-AB0215AC01A0}">
      <dgm:prSet/>
      <dgm:spPr/>
      <dgm:t>
        <a:bodyPr/>
        <a:lstStyle/>
        <a:p>
          <a:endParaRPr lang="en-US"/>
        </a:p>
      </dgm:t>
    </dgm:pt>
    <dgm:pt modelId="{35E9712C-334A-455F-80DF-B0A57D128482}" type="sibTrans" cxnId="{56550DA8-3BE5-4D49-A22C-AB0215AC01A0}">
      <dgm:prSet/>
      <dgm:spPr/>
      <dgm:t>
        <a:bodyPr/>
        <a:lstStyle/>
        <a:p>
          <a:endParaRPr lang="en-US"/>
        </a:p>
      </dgm:t>
    </dgm:pt>
    <dgm:pt modelId="{62722828-1501-4907-974D-5E4DB88E80A8}">
      <dgm:prSet phldrT="[Text]" custT="1"/>
      <dgm:spPr/>
      <dgm:t>
        <a:bodyPr/>
        <a:lstStyle/>
        <a:p>
          <a:r>
            <a:rPr lang="en-US" sz="2000" dirty="0"/>
            <a:t>1. Choosing an optimal design for the platform of the mobile manipulator.</a:t>
          </a:r>
        </a:p>
        <a:p>
          <a:r>
            <a:rPr lang="en-US" sz="2000" dirty="0"/>
            <a:t>2. Exporting to URDF and joint axes definition.</a:t>
          </a:r>
        </a:p>
      </dgm:t>
    </dgm:pt>
    <dgm:pt modelId="{CC2BD817-9E68-4B9B-B918-3D3961413B12}" type="parTrans" cxnId="{66293C52-C922-4035-A970-B12ABEB8BABC}">
      <dgm:prSet/>
      <dgm:spPr/>
      <dgm:t>
        <a:bodyPr/>
        <a:lstStyle/>
        <a:p>
          <a:endParaRPr lang="en-US"/>
        </a:p>
      </dgm:t>
    </dgm:pt>
    <dgm:pt modelId="{EC3D9393-85E0-47F5-8903-A99DA82DA056}" type="sibTrans" cxnId="{66293C52-C922-4035-A970-B12ABEB8BABC}">
      <dgm:prSet/>
      <dgm:spPr/>
      <dgm:t>
        <a:bodyPr/>
        <a:lstStyle/>
        <a:p>
          <a:endParaRPr lang="en-US"/>
        </a:p>
      </dgm:t>
    </dgm:pt>
    <dgm:pt modelId="{0AD7183C-0A8B-47AE-9DB8-FDCE24261FA6}">
      <dgm:prSet phldrT="[Text]"/>
      <dgm:spPr/>
      <dgm:t>
        <a:bodyPr/>
        <a:lstStyle/>
        <a:p>
          <a:r>
            <a:rPr lang="en-US" dirty="0"/>
            <a:t>ROS &amp; Visualization</a:t>
          </a:r>
        </a:p>
      </dgm:t>
    </dgm:pt>
    <dgm:pt modelId="{B960831B-71DA-4D05-9D84-B21FD35E6E0A}" type="parTrans" cxnId="{EAB0DF4D-830C-4F6A-A637-469752600B96}">
      <dgm:prSet/>
      <dgm:spPr/>
      <dgm:t>
        <a:bodyPr/>
        <a:lstStyle/>
        <a:p>
          <a:endParaRPr lang="en-US"/>
        </a:p>
      </dgm:t>
    </dgm:pt>
    <dgm:pt modelId="{5E73CB43-5364-4BAB-8285-D3944EDB8855}" type="sibTrans" cxnId="{EAB0DF4D-830C-4F6A-A637-469752600B96}">
      <dgm:prSet/>
      <dgm:spPr/>
      <dgm:t>
        <a:bodyPr/>
        <a:lstStyle/>
        <a:p>
          <a:endParaRPr lang="en-US"/>
        </a:p>
      </dgm:t>
    </dgm:pt>
    <dgm:pt modelId="{A8CAF85C-99B8-4543-9212-8757B23F7DDF}">
      <dgm:prSet phldrT="[Text]" custT="1"/>
      <dgm:spPr/>
      <dgm:t>
        <a:bodyPr/>
        <a:lstStyle/>
        <a:p>
          <a:r>
            <a:rPr lang="en-US" sz="2000" dirty="0"/>
            <a:t>1. Toppling of robot due to misalignment of center of mass of the mobile manipulator.</a:t>
          </a:r>
        </a:p>
        <a:p>
          <a:r>
            <a:rPr lang="en-US" sz="2000" dirty="0"/>
            <a:t>2. Choosing appropriate controllers for the smooth movement of arm joints.</a:t>
          </a:r>
        </a:p>
        <a:p>
          <a:r>
            <a:rPr lang="en-US" sz="2000" dirty="0"/>
            <a:t>3. Choosing the right position and orientation of the camera for the perfect view at the end effector.</a:t>
          </a:r>
        </a:p>
      </dgm:t>
    </dgm:pt>
    <dgm:pt modelId="{79395497-1BA9-4D45-A77F-49038DCD8FAE}" type="sibTrans" cxnId="{01250B37-1AF3-440F-905E-E474436B0DD0}">
      <dgm:prSet/>
      <dgm:spPr/>
      <dgm:t>
        <a:bodyPr/>
        <a:lstStyle/>
        <a:p>
          <a:endParaRPr lang="en-US"/>
        </a:p>
      </dgm:t>
    </dgm:pt>
    <dgm:pt modelId="{010365F6-DC7A-48DA-84E3-63D1EC564C72}" type="parTrans" cxnId="{01250B37-1AF3-440F-905E-E474436B0DD0}">
      <dgm:prSet/>
      <dgm:spPr/>
      <dgm:t>
        <a:bodyPr/>
        <a:lstStyle/>
        <a:p>
          <a:endParaRPr lang="en-US"/>
        </a:p>
      </dgm:t>
    </dgm:pt>
    <dgm:pt modelId="{A3DF92D1-18BB-4C86-AB3E-D938A517A86F}" type="pres">
      <dgm:prSet presAssocID="{36B41E1C-CC07-403A-8F08-1F36ED84EF03}" presName="layout" presStyleCnt="0">
        <dgm:presLayoutVars>
          <dgm:chMax/>
          <dgm:chPref/>
          <dgm:dir/>
          <dgm:resizeHandles/>
        </dgm:presLayoutVars>
      </dgm:prSet>
      <dgm:spPr/>
    </dgm:pt>
    <dgm:pt modelId="{B52DB488-6B31-41D1-8F6C-3FE4D5624103}" type="pres">
      <dgm:prSet presAssocID="{64067EB4-E6BD-41AD-AB60-26447062465C}" presName="root" presStyleCnt="0">
        <dgm:presLayoutVars>
          <dgm:chMax/>
          <dgm:chPref/>
        </dgm:presLayoutVars>
      </dgm:prSet>
      <dgm:spPr/>
    </dgm:pt>
    <dgm:pt modelId="{824F8B1C-02B8-4BB0-80B2-D7C0C13501E3}" type="pres">
      <dgm:prSet presAssocID="{64067EB4-E6BD-41AD-AB60-26447062465C}" presName="rootComposite" presStyleCnt="0">
        <dgm:presLayoutVars/>
      </dgm:prSet>
      <dgm:spPr/>
    </dgm:pt>
    <dgm:pt modelId="{ADACEC0E-7C63-4F33-9C49-BB5019A2ACD7}" type="pres">
      <dgm:prSet presAssocID="{64067EB4-E6BD-41AD-AB60-26447062465C}" presName="ParentAccent" presStyleLbl="alignNode1" presStyleIdx="0" presStyleCnt="2" custScaleX="35815" custScaleY="99233" custLinFactNeighborX="-37184" custLinFactNeighborY="-62385"/>
      <dgm:spPr/>
    </dgm:pt>
    <dgm:pt modelId="{EA13654F-B60F-4768-8493-BED9829A414F}" type="pres">
      <dgm:prSet presAssocID="{64067EB4-E6BD-41AD-AB60-26447062465C}" presName="ParentSmallAccent" presStyleLbl="fgAcc1" presStyleIdx="0" presStyleCnt="2" custLinFactX="600000" custLinFactY="-100000" custLinFactNeighborX="606615" custLinFactNeighborY="-109129"/>
      <dgm:spPr/>
    </dgm:pt>
    <dgm:pt modelId="{8730FCDC-6820-47AC-AC04-71A56E7C5D1F}" type="pres">
      <dgm:prSet presAssocID="{64067EB4-E6BD-41AD-AB60-26447062465C}" presName="Parent" presStyleLbl="revTx" presStyleIdx="0" presStyleCnt="4" custScaleY="35966" custLinFactNeighborX="-1283" custLinFactNeighborY="45001">
        <dgm:presLayoutVars>
          <dgm:chMax/>
          <dgm:chPref val="4"/>
          <dgm:bulletEnabled val="1"/>
        </dgm:presLayoutVars>
      </dgm:prSet>
      <dgm:spPr/>
    </dgm:pt>
    <dgm:pt modelId="{37362D0C-93B9-41E8-B5C5-4DDE260D4B43}" type="pres">
      <dgm:prSet presAssocID="{64067EB4-E6BD-41AD-AB60-26447062465C}" presName="childShape" presStyleCnt="0">
        <dgm:presLayoutVars>
          <dgm:chMax val="0"/>
          <dgm:chPref val="0"/>
        </dgm:presLayoutVars>
      </dgm:prSet>
      <dgm:spPr/>
    </dgm:pt>
    <dgm:pt modelId="{52BE49EF-03DC-4E6B-8EDD-DCD5C202C00A}" type="pres">
      <dgm:prSet presAssocID="{62722828-1501-4907-974D-5E4DB88E80A8}" presName="childComposite" presStyleCnt="0">
        <dgm:presLayoutVars>
          <dgm:chMax val="0"/>
          <dgm:chPref val="0"/>
        </dgm:presLayoutVars>
      </dgm:prSet>
      <dgm:spPr/>
    </dgm:pt>
    <dgm:pt modelId="{B3ECFFD4-EA06-440B-9F1D-F109BF3290ED}" type="pres">
      <dgm:prSet presAssocID="{62722828-1501-4907-974D-5E4DB88E80A8}" presName="ChildAccent" presStyleLbl="solidFgAcc1" presStyleIdx="0" presStyleCnt="2" custLinFactX="673894" custLinFactY="568" custLinFactNeighborX="700000" custLinFactNeighborY="100000"/>
      <dgm:spPr/>
    </dgm:pt>
    <dgm:pt modelId="{52C30CFC-294E-41E2-833B-BA827F7F6B66}" type="pres">
      <dgm:prSet presAssocID="{62722828-1501-4907-974D-5E4DB88E80A8}" presName="Child" presStyleLbl="revTx" presStyleIdx="1" presStyleCnt="4" custScaleX="113866" custScaleY="187206" custLinFactNeighborX="-1974" custLinFactNeighborY="-51576">
        <dgm:presLayoutVars>
          <dgm:chMax val="0"/>
          <dgm:chPref val="0"/>
          <dgm:bulletEnabled val="1"/>
        </dgm:presLayoutVars>
      </dgm:prSet>
      <dgm:spPr/>
    </dgm:pt>
    <dgm:pt modelId="{7B07DC20-576E-4037-85B3-38DB965A4594}" type="pres">
      <dgm:prSet presAssocID="{0AD7183C-0A8B-47AE-9DB8-FDCE24261FA6}" presName="root" presStyleCnt="0">
        <dgm:presLayoutVars>
          <dgm:chMax/>
          <dgm:chPref/>
        </dgm:presLayoutVars>
      </dgm:prSet>
      <dgm:spPr/>
    </dgm:pt>
    <dgm:pt modelId="{52AC1855-6539-4781-9FC2-F7E062E7DFC5}" type="pres">
      <dgm:prSet presAssocID="{0AD7183C-0A8B-47AE-9DB8-FDCE24261FA6}" presName="rootComposite" presStyleCnt="0">
        <dgm:presLayoutVars/>
      </dgm:prSet>
      <dgm:spPr/>
    </dgm:pt>
    <dgm:pt modelId="{A85EA9A2-93D8-4B6C-B29E-F97D47621416}" type="pres">
      <dgm:prSet presAssocID="{0AD7183C-0A8B-47AE-9DB8-FDCE24261FA6}" presName="ParentAccent" presStyleLbl="alignNode1" presStyleIdx="1" presStyleCnt="2" custScaleX="78897" custScaleY="80584" custLinFactNeighborX="-9121" custLinFactNeighborY="-87728"/>
      <dgm:spPr/>
    </dgm:pt>
    <dgm:pt modelId="{44FD462B-7A95-4433-AE8B-5636765D4917}" type="pres">
      <dgm:prSet presAssocID="{0AD7183C-0A8B-47AE-9DB8-FDCE24261FA6}" presName="ParentSmallAccent" presStyleLbl="fgAcc1" presStyleIdx="1" presStyleCnt="2" custLinFactX="-548829" custLinFactY="300000" custLinFactNeighborX="-600000" custLinFactNeighborY="369016"/>
      <dgm:spPr/>
    </dgm:pt>
    <dgm:pt modelId="{745E74B4-4E03-4463-836E-3615F8C2CF6F}" type="pres">
      <dgm:prSet presAssocID="{0AD7183C-0A8B-47AE-9DB8-FDCE24261FA6}" presName="Parent" presStyleLbl="revTx" presStyleIdx="2" presStyleCnt="4" custScaleX="71514" custScaleY="55648" custLinFactNeighborX="-11229" custLinFactNeighborY="32171">
        <dgm:presLayoutVars>
          <dgm:chMax/>
          <dgm:chPref val="4"/>
          <dgm:bulletEnabled val="1"/>
        </dgm:presLayoutVars>
      </dgm:prSet>
      <dgm:spPr/>
    </dgm:pt>
    <dgm:pt modelId="{B80CD8C5-25DC-468F-9542-0BC3D65AC341}" type="pres">
      <dgm:prSet presAssocID="{0AD7183C-0A8B-47AE-9DB8-FDCE24261FA6}" presName="childShape" presStyleCnt="0">
        <dgm:presLayoutVars>
          <dgm:chMax val="0"/>
          <dgm:chPref val="0"/>
        </dgm:presLayoutVars>
      </dgm:prSet>
      <dgm:spPr/>
    </dgm:pt>
    <dgm:pt modelId="{C789818E-55A0-4363-888C-6DB4E568535B}" type="pres">
      <dgm:prSet presAssocID="{A8CAF85C-99B8-4543-9212-8757B23F7DDF}" presName="childComposite" presStyleCnt="0">
        <dgm:presLayoutVars>
          <dgm:chMax val="0"/>
          <dgm:chPref val="0"/>
        </dgm:presLayoutVars>
      </dgm:prSet>
      <dgm:spPr/>
    </dgm:pt>
    <dgm:pt modelId="{843DB57F-B458-4FC4-93DA-DE2439E0F8CB}" type="pres">
      <dgm:prSet presAssocID="{A8CAF85C-99B8-4543-9212-8757B23F7DDF}" presName="ChildAccent" presStyleLbl="solidFgAcc1" presStyleIdx="1" presStyleCnt="2" custLinFactX="411854" custLinFactY="145728" custLinFactNeighborX="500000" custLinFactNeighborY="200000"/>
      <dgm:spPr/>
    </dgm:pt>
    <dgm:pt modelId="{2267CB89-92D1-4585-A04E-993937D73DBE}" type="pres">
      <dgm:prSet presAssocID="{A8CAF85C-99B8-4543-9212-8757B23F7DDF}" presName="Child" presStyleLbl="revTx" presStyleIdx="3" presStyleCnt="4" custScaleX="122646" custScaleY="316957" custLinFactNeighborX="3266" custLinFactNeighborY="-56886">
        <dgm:presLayoutVars>
          <dgm:chMax val="0"/>
          <dgm:chPref val="0"/>
          <dgm:bulletEnabled val="1"/>
        </dgm:presLayoutVars>
      </dgm:prSet>
      <dgm:spPr/>
    </dgm:pt>
  </dgm:ptLst>
  <dgm:cxnLst>
    <dgm:cxn modelId="{58F0DB1E-A6BF-4610-A595-CA77EA81992E}" type="presOf" srcId="{0AD7183C-0A8B-47AE-9DB8-FDCE24261FA6}" destId="{745E74B4-4E03-4463-836E-3615F8C2CF6F}" srcOrd="0" destOrd="0" presId="urn:microsoft.com/office/officeart/2008/layout/SquareAccentList"/>
    <dgm:cxn modelId="{B5863D2B-A97F-4F28-9F24-C4CE013F7E0B}" type="presOf" srcId="{62722828-1501-4907-974D-5E4DB88E80A8}" destId="{52C30CFC-294E-41E2-833B-BA827F7F6B66}" srcOrd="0" destOrd="0" presId="urn:microsoft.com/office/officeart/2008/layout/SquareAccentList"/>
    <dgm:cxn modelId="{01DAF82C-BB35-4383-B3F7-6C8529964281}" type="presOf" srcId="{A8CAF85C-99B8-4543-9212-8757B23F7DDF}" destId="{2267CB89-92D1-4585-A04E-993937D73DBE}" srcOrd="0" destOrd="0" presId="urn:microsoft.com/office/officeart/2008/layout/SquareAccentList"/>
    <dgm:cxn modelId="{01250B37-1AF3-440F-905E-E474436B0DD0}" srcId="{0AD7183C-0A8B-47AE-9DB8-FDCE24261FA6}" destId="{A8CAF85C-99B8-4543-9212-8757B23F7DDF}" srcOrd="0" destOrd="0" parTransId="{010365F6-DC7A-48DA-84E3-63D1EC564C72}" sibTransId="{79395497-1BA9-4D45-A77F-49038DCD8FAE}"/>
    <dgm:cxn modelId="{21940E46-8CEE-492C-9635-537E0B1C0514}" type="presOf" srcId="{64067EB4-E6BD-41AD-AB60-26447062465C}" destId="{8730FCDC-6820-47AC-AC04-71A56E7C5D1F}" srcOrd="0" destOrd="0" presId="urn:microsoft.com/office/officeart/2008/layout/SquareAccentList"/>
    <dgm:cxn modelId="{EAB0DF4D-830C-4F6A-A637-469752600B96}" srcId="{36B41E1C-CC07-403A-8F08-1F36ED84EF03}" destId="{0AD7183C-0A8B-47AE-9DB8-FDCE24261FA6}" srcOrd="1" destOrd="0" parTransId="{B960831B-71DA-4D05-9D84-B21FD35E6E0A}" sibTransId="{5E73CB43-5364-4BAB-8285-D3944EDB8855}"/>
    <dgm:cxn modelId="{66293C52-C922-4035-A970-B12ABEB8BABC}" srcId="{64067EB4-E6BD-41AD-AB60-26447062465C}" destId="{62722828-1501-4907-974D-5E4DB88E80A8}" srcOrd="0" destOrd="0" parTransId="{CC2BD817-9E68-4B9B-B918-3D3961413B12}" sibTransId="{EC3D9393-85E0-47F5-8903-A99DA82DA056}"/>
    <dgm:cxn modelId="{F1436AA7-EC12-4EBA-BCE5-40941FEF86A0}" type="presOf" srcId="{36B41E1C-CC07-403A-8F08-1F36ED84EF03}" destId="{A3DF92D1-18BB-4C86-AB3E-D938A517A86F}" srcOrd="0" destOrd="0" presId="urn:microsoft.com/office/officeart/2008/layout/SquareAccentList"/>
    <dgm:cxn modelId="{56550DA8-3BE5-4D49-A22C-AB0215AC01A0}" srcId="{36B41E1C-CC07-403A-8F08-1F36ED84EF03}" destId="{64067EB4-E6BD-41AD-AB60-26447062465C}" srcOrd="0" destOrd="0" parTransId="{2D2BD843-DC8B-466F-9E56-55CB73C35457}" sibTransId="{35E9712C-334A-455F-80DF-B0A57D128482}"/>
    <dgm:cxn modelId="{B67EA563-439C-44DD-A57B-B52D0FBF5996}" type="presParOf" srcId="{A3DF92D1-18BB-4C86-AB3E-D938A517A86F}" destId="{B52DB488-6B31-41D1-8F6C-3FE4D5624103}" srcOrd="0" destOrd="0" presId="urn:microsoft.com/office/officeart/2008/layout/SquareAccentList"/>
    <dgm:cxn modelId="{0F8133C4-03F2-460B-9D9C-B84C184066E6}" type="presParOf" srcId="{B52DB488-6B31-41D1-8F6C-3FE4D5624103}" destId="{824F8B1C-02B8-4BB0-80B2-D7C0C13501E3}" srcOrd="0" destOrd="0" presId="urn:microsoft.com/office/officeart/2008/layout/SquareAccentList"/>
    <dgm:cxn modelId="{56420D47-19EA-4693-AAB4-07EB345763CA}" type="presParOf" srcId="{824F8B1C-02B8-4BB0-80B2-D7C0C13501E3}" destId="{ADACEC0E-7C63-4F33-9C49-BB5019A2ACD7}" srcOrd="0" destOrd="0" presId="urn:microsoft.com/office/officeart/2008/layout/SquareAccentList"/>
    <dgm:cxn modelId="{D02CCB1D-E4ED-4D13-A6D5-0EDD134F7160}" type="presParOf" srcId="{824F8B1C-02B8-4BB0-80B2-D7C0C13501E3}" destId="{EA13654F-B60F-4768-8493-BED9829A414F}" srcOrd="1" destOrd="0" presId="urn:microsoft.com/office/officeart/2008/layout/SquareAccentList"/>
    <dgm:cxn modelId="{E25F6F21-3890-4914-A283-2D2D498C61B5}" type="presParOf" srcId="{824F8B1C-02B8-4BB0-80B2-D7C0C13501E3}" destId="{8730FCDC-6820-47AC-AC04-71A56E7C5D1F}" srcOrd="2" destOrd="0" presId="urn:microsoft.com/office/officeart/2008/layout/SquareAccentList"/>
    <dgm:cxn modelId="{960680A3-5AD7-4D88-A3E8-7547DBC5880A}" type="presParOf" srcId="{B52DB488-6B31-41D1-8F6C-3FE4D5624103}" destId="{37362D0C-93B9-41E8-B5C5-4DDE260D4B43}" srcOrd="1" destOrd="0" presId="urn:microsoft.com/office/officeart/2008/layout/SquareAccentList"/>
    <dgm:cxn modelId="{1480F512-10F1-48B1-8513-CF3B99DD235E}" type="presParOf" srcId="{37362D0C-93B9-41E8-B5C5-4DDE260D4B43}" destId="{52BE49EF-03DC-4E6B-8EDD-DCD5C202C00A}" srcOrd="0" destOrd="0" presId="urn:microsoft.com/office/officeart/2008/layout/SquareAccentList"/>
    <dgm:cxn modelId="{A036F090-EB16-434D-9949-EF52B4E8F0F8}" type="presParOf" srcId="{52BE49EF-03DC-4E6B-8EDD-DCD5C202C00A}" destId="{B3ECFFD4-EA06-440B-9F1D-F109BF3290ED}" srcOrd="0" destOrd="0" presId="urn:microsoft.com/office/officeart/2008/layout/SquareAccentList"/>
    <dgm:cxn modelId="{20F7B4DF-6398-49EC-809A-D47320796FC3}" type="presParOf" srcId="{52BE49EF-03DC-4E6B-8EDD-DCD5C202C00A}" destId="{52C30CFC-294E-41E2-833B-BA827F7F6B66}" srcOrd="1" destOrd="0" presId="urn:microsoft.com/office/officeart/2008/layout/SquareAccentList"/>
    <dgm:cxn modelId="{9229BC25-2A48-4DFC-89D6-1F34ADC761BE}" type="presParOf" srcId="{A3DF92D1-18BB-4C86-AB3E-D938A517A86F}" destId="{7B07DC20-576E-4037-85B3-38DB965A4594}" srcOrd="1" destOrd="0" presId="urn:microsoft.com/office/officeart/2008/layout/SquareAccentList"/>
    <dgm:cxn modelId="{28D6FB7A-8E3F-4F21-A831-9718F7E65FD9}" type="presParOf" srcId="{7B07DC20-576E-4037-85B3-38DB965A4594}" destId="{52AC1855-6539-4781-9FC2-F7E062E7DFC5}" srcOrd="0" destOrd="0" presId="urn:microsoft.com/office/officeart/2008/layout/SquareAccentList"/>
    <dgm:cxn modelId="{DE538507-3258-42F4-8F4C-CF95CC8D6AEA}" type="presParOf" srcId="{52AC1855-6539-4781-9FC2-F7E062E7DFC5}" destId="{A85EA9A2-93D8-4B6C-B29E-F97D47621416}" srcOrd="0" destOrd="0" presId="urn:microsoft.com/office/officeart/2008/layout/SquareAccentList"/>
    <dgm:cxn modelId="{4819180E-81D2-4B77-8DB4-BFFCC9B0A16E}" type="presParOf" srcId="{52AC1855-6539-4781-9FC2-F7E062E7DFC5}" destId="{44FD462B-7A95-4433-AE8B-5636765D4917}" srcOrd="1" destOrd="0" presId="urn:microsoft.com/office/officeart/2008/layout/SquareAccentList"/>
    <dgm:cxn modelId="{84FD1D01-50D6-45A6-BF59-C13A47055F23}" type="presParOf" srcId="{52AC1855-6539-4781-9FC2-F7E062E7DFC5}" destId="{745E74B4-4E03-4463-836E-3615F8C2CF6F}" srcOrd="2" destOrd="0" presId="urn:microsoft.com/office/officeart/2008/layout/SquareAccentList"/>
    <dgm:cxn modelId="{7D38ED6F-8FB6-42F8-BCA5-B3AFDFA34B45}" type="presParOf" srcId="{7B07DC20-576E-4037-85B3-38DB965A4594}" destId="{B80CD8C5-25DC-468F-9542-0BC3D65AC341}" srcOrd="1" destOrd="0" presId="urn:microsoft.com/office/officeart/2008/layout/SquareAccentList"/>
    <dgm:cxn modelId="{EB1AC740-8671-4586-A52F-1107097E3BF2}" type="presParOf" srcId="{B80CD8C5-25DC-468F-9542-0BC3D65AC341}" destId="{C789818E-55A0-4363-888C-6DB4E568535B}" srcOrd="0" destOrd="0" presId="urn:microsoft.com/office/officeart/2008/layout/SquareAccentList"/>
    <dgm:cxn modelId="{E92DD790-277F-492B-9501-CAB0796E909A}" type="presParOf" srcId="{C789818E-55A0-4363-888C-6DB4E568535B}" destId="{843DB57F-B458-4FC4-93DA-DE2439E0F8CB}" srcOrd="0" destOrd="0" presId="urn:microsoft.com/office/officeart/2008/layout/SquareAccentList"/>
    <dgm:cxn modelId="{9036DEA2-160B-4855-A710-46297D2C667D}" type="presParOf" srcId="{C789818E-55A0-4363-888C-6DB4E568535B}" destId="{2267CB89-92D1-4585-A04E-993937D73DB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CEC0E-7C63-4F33-9C49-BB5019A2ACD7}">
      <dsp:nvSpPr>
        <dsp:cNvPr id="0" name=""/>
        <dsp:cNvSpPr/>
      </dsp:nvSpPr>
      <dsp:spPr>
        <a:xfrm>
          <a:off x="207740" y="303120"/>
          <a:ext cx="1534785" cy="500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654F-B60F-4768-8493-BED9829A414F}">
      <dsp:nvSpPr>
        <dsp:cNvPr id="0" name=""/>
        <dsp:cNvSpPr/>
      </dsp:nvSpPr>
      <dsp:spPr>
        <a:xfrm>
          <a:off x="4224527" y="146675"/>
          <a:ext cx="314814" cy="3148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0FCDC-6820-47AC-AC04-71A56E7C5D1F}">
      <dsp:nvSpPr>
        <dsp:cNvPr id="0" name=""/>
        <dsp:cNvSpPr/>
      </dsp:nvSpPr>
      <dsp:spPr>
        <a:xfrm>
          <a:off x="370947" y="407562"/>
          <a:ext cx="4285313" cy="32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370947" y="407562"/>
        <a:ext cx="4285313" cy="325734"/>
      </dsp:txXfrm>
    </dsp:sp>
    <dsp:sp modelId="{B3ECFFD4-EA06-440B-9F1D-F109BF3290ED}">
      <dsp:nvSpPr>
        <dsp:cNvPr id="0" name=""/>
        <dsp:cNvSpPr/>
      </dsp:nvSpPr>
      <dsp:spPr>
        <a:xfrm>
          <a:off x="4751040" y="2175427"/>
          <a:ext cx="314806" cy="3148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30CFC-294E-41E2-833B-BA827F7F6B66}">
      <dsp:nvSpPr>
        <dsp:cNvPr id="0" name=""/>
        <dsp:cNvSpPr/>
      </dsp:nvSpPr>
      <dsp:spPr>
        <a:xfrm>
          <a:off x="370925" y="950890"/>
          <a:ext cx="4537948" cy="137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Choosing an optimal design for the platform of the mobile manipulator.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Exporting to URDF and joint axes definition.</a:t>
          </a:r>
        </a:p>
      </dsp:txBody>
      <dsp:txXfrm>
        <a:off x="370925" y="950890"/>
        <a:ext cx="4537948" cy="1373746"/>
      </dsp:txXfrm>
    </dsp:sp>
    <dsp:sp modelId="{A85EA9A2-93D8-4B6C-B29E-F97D47621416}">
      <dsp:nvSpPr>
        <dsp:cNvPr id="0" name=""/>
        <dsp:cNvSpPr/>
      </dsp:nvSpPr>
      <dsp:spPr>
        <a:xfrm>
          <a:off x="5263111" y="311490"/>
          <a:ext cx="3380983" cy="406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D462B-7A95-4433-AE8B-5636765D4917}">
      <dsp:nvSpPr>
        <dsp:cNvPr id="0" name=""/>
        <dsp:cNvSpPr/>
      </dsp:nvSpPr>
      <dsp:spPr>
        <a:xfrm>
          <a:off x="1585128" y="3000331"/>
          <a:ext cx="314814" cy="3148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E74B4-4E03-4463-836E-3615F8C2CF6F}">
      <dsp:nvSpPr>
        <dsp:cNvPr id="0" name=""/>
        <dsp:cNvSpPr/>
      </dsp:nvSpPr>
      <dsp:spPr>
        <a:xfrm>
          <a:off x="5330969" y="291364"/>
          <a:ext cx="3064599" cy="5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ROS &amp; Visualization</a:t>
          </a:r>
        </a:p>
      </dsp:txBody>
      <dsp:txXfrm>
        <a:off x="5330969" y="291364"/>
        <a:ext cx="3064599" cy="503989"/>
      </dsp:txXfrm>
    </dsp:sp>
    <dsp:sp modelId="{843DB57F-B458-4FC4-93DA-DE2439E0F8CB}">
      <dsp:nvSpPr>
        <dsp:cNvPr id="0" name=""/>
        <dsp:cNvSpPr/>
      </dsp:nvSpPr>
      <dsp:spPr>
        <a:xfrm>
          <a:off x="8223677" y="3430106"/>
          <a:ext cx="314806" cy="3148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7CB89-92D1-4585-A04E-993937D73DBE}">
      <dsp:nvSpPr>
        <dsp:cNvPr id="0" name=""/>
        <dsp:cNvSpPr/>
      </dsp:nvSpPr>
      <dsp:spPr>
        <a:xfrm>
          <a:off x="5331971" y="1001051"/>
          <a:ext cx="4887861" cy="232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Toppling of robot due to misalignment of center of mass of the mobile manipulator.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Choosing appropriate controllers for the smooth movement of arm joints.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Choosing the right position and orientation of the camera for the perfect view at the end effector.</a:t>
          </a:r>
        </a:p>
      </dsp:txBody>
      <dsp:txXfrm>
        <a:off x="5331971" y="1001051"/>
        <a:ext cx="4887861" cy="2325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hODFKkZD_nA?feature=share" TargetMode="External"/><Relationship Id="rId2" Type="http://schemas.openxmlformats.org/officeDocument/2006/relationships/hyperlink" Target="https://www.traceparts.com/en/product/universal-robots-as-ur3-robot?Product=10-06032017-106400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emanticscholar.org/paper/Multiple-configurations-for-puncturing-robot-Abdelaziz-Luo/82bb0af4e8b5ea131aabc36b65dafeabd55c97aa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3696" y="2616439"/>
            <a:ext cx="4941771" cy="1625122"/>
          </a:xfrm>
        </p:spPr>
        <p:txBody>
          <a:bodyPr/>
          <a:lstStyle/>
          <a:p>
            <a:pPr algn="ctr">
              <a:lnSpc>
                <a:spcPct val="70000"/>
              </a:lnSpc>
            </a:pPr>
            <a:r>
              <a:rPr lang="en-US" sz="3200" b="1" spc="0" dirty="0">
                <a:latin typeface="Century Gothic" panose="020B0502020202020204" pitchFamily="34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HIGH SPEED CAMERA using a MOBILE MANIPULATOR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1359" y="4879661"/>
            <a:ext cx="4346447" cy="56702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AAQIB BARODAWALA - 119348710 </a:t>
            </a:r>
          </a:p>
          <a:p>
            <a:pPr algn="ctr"/>
            <a:r>
              <a:rPr lang="en-US" dirty="0"/>
              <a:t>SANDEEP THALAPANANE - 119402535</a:t>
            </a:r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6677847D-3B52-7DA4-66B0-ADF3B2EF08FC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 r="3152" b="3831"/>
          <a:stretch>
            <a:fillRect/>
          </a:stretch>
        </p:blipFill>
        <p:spPr>
          <a:xfrm>
            <a:off x="8506881" y="1050666"/>
            <a:ext cx="1355402" cy="134569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51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roject2_modeling">
            <a:hlinkClick r:id="" action="ppaction://media"/>
            <a:extLst>
              <a:ext uri="{FF2B5EF4-FFF2-40B4-BE49-F238E27FC236}">
                <a16:creationId xmlns:a16="http://schemas.microsoft.com/office/drawing/2014/main" id="{55E6A35B-2794-7A6C-2AB9-0320F597D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048" y="1083627"/>
            <a:ext cx="9137904" cy="51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SmartArt Placeholder 4">
            <a:extLst>
              <a:ext uri="{FF2B5EF4-FFF2-40B4-BE49-F238E27FC236}">
                <a16:creationId xmlns:a16="http://schemas.microsoft.com/office/drawing/2014/main" id="{055030C2-F193-7BA5-BD75-F9E29217B8D3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760301436"/>
              </p:ext>
            </p:extLst>
          </p:nvPr>
        </p:nvGraphicFramePr>
        <p:xfrm>
          <a:off x="838200" y="1698880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BAEE3E6-C032-7CA4-A1B0-74938227A279}"/>
              </a:ext>
            </a:extLst>
          </p:cNvPr>
          <p:cNvSpPr/>
          <p:nvPr/>
        </p:nvSpPr>
        <p:spPr>
          <a:xfrm>
            <a:off x="9667394" y="1927429"/>
            <a:ext cx="314806" cy="314806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6172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2" y="2215902"/>
            <a:ext cx="2882475" cy="823912"/>
          </a:xfrm>
        </p:spPr>
        <p:txBody>
          <a:bodyPr/>
          <a:lstStyle/>
          <a:p>
            <a:r>
              <a:rPr lang="en-US" dirty="0"/>
              <a:t>AAQIB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2" y="3317921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 platform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camera to the end effector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2" y="2215902"/>
            <a:ext cx="2896671" cy="823912"/>
          </a:xfrm>
        </p:spPr>
        <p:txBody>
          <a:bodyPr/>
          <a:lstStyle/>
          <a:p>
            <a:r>
              <a:rPr lang="en-US" dirty="0"/>
              <a:t>SANDEEP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7935" y="3317921"/>
            <a:ext cx="2896671" cy="22901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Joint axes, origin and URDF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controllers for the robot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script for moving the mobile robot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215902"/>
            <a:ext cx="2882475" cy="823912"/>
          </a:xfrm>
        </p:spPr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0" y="3364605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Gazebo and RViz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positioning and movement of the arm.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9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1861099"/>
            <a:ext cx="8729214" cy="14074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the help of mobile robotic camera, we can easily program the movements and achieve desired complex camera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adding the platform, we can transport the robotic arm with ease.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DF9DB1-1AC2-C05C-5624-7A8B7D909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6857999" y="3502324"/>
            <a:ext cx="474453" cy="9852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01917CC-7A61-D647-5441-8B7661F24D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31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1861099"/>
            <a:ext cx="8729214" cy="199786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UR3 CAD Model - </a:t>
            </a:r>
            <a:r>
              <a:rPr lang="en-US" sz="2000" dirty="0">
                <a:hlinkClick r:id="rId2"/>
              </a:rPr>
              <a:t>https://www.traceparts.com/en/product/universal-robots-as-ur3-robot?Product=10-06032017-106400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iPhone 14 ad BTS - </a:t>
            </a:r>
            <a:r>
              <a:rPr lang="en-US" sz="2000" dirty="0">
                <a:hlinkClick r:id="rId3"/>
              </a:rPr>
              <a:t>https://youtube.com/shorts/hODFKkZD_nA?feature=share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UR3 Image - </a:t>
            </a:r>
            <a:r>
              <a:rPr lang="en-US" sz="2000" dirty="0">
                <a:hlinkClick r:id="rId4"/>
              </a:rPr>
              <a:t>https://www.semanticscholar.org/paper/Multiple-configurations-for-puncturing-robot-Abdelaziz-Luo/82bb0af4e8b5ea131aabc36b65dafeabd55c97aa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DF9DB1-1AC2-C05C-5624-7A8B7D909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6857999" y="3502324"/>
            <a:ext cx="474453" cy="9852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01917CC-7A61-D647-5441-8B7661F24D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733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5587" y="3093204"/>
            <a:ext cx="2791968" cy="67159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86" y="551177"/>
            <a:ext cx="1359082" cy="556832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123" y="1621389"/>
            <a:ext cx="2895600" cy="4578243"/>
          </a:xfrm>
        </p:spPr>
        <p:txBody>
          <a:bodyPr>
            <a:noAutofit/>
          </a:bodyPr>
          <a:lstStyle/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Problem &amp; Motivation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Steps Involved</a:t>
            </a:r>
            <a:endParaRPr lang="en-US" b="0" i="0" u="none" strike="noStrike" kern="1200" baseline="0" dirty="0"/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Robot Design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Forward Kinematics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Inverse Kinematics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Simulation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Challenges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Individual Contributions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b="0" i="0" u="none" strike="noStrike" kern="1200" baseline="0" dirty="0"/>
              <a:t>Conclusion</a:t>
            </a:r>
          </a:p>
          <a:p>
            <a:pPr marL="285750" indent="-285750" rtl="0"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References</a:t>
            </a:r>
            <a:endParaRPr lang="en-US" b="0" i="0" u="none" strike="noStrike" kern="1200" baseline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03"/>
            <a:ext cx="4483608" cy="489967"/>
          </a:xfrm>
        </p:spPr>
        <p:txBody>
          <a:bodyPr/>
          <a:lstStyle/>
          <a:p>
            <a:r>
              <a:rPr lang="en-US" dirty="0"/>
              <a:t>Problem &amp;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421" y="1367948"/>
            <a:ext cx="7766558" cy="392642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Noto Serif CJK SC"/>
              </a:rPr>
              <a:t>There are some complex camera movements which cannot be achieved by a cinematographer/director using hands or even stabilizing gimbals which are used by many studios for acquiring professional shots.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Noto Serif CJK SC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Noto Serif CJK SC"/>
              </a:rPr>
              <a:t> High-speed Robotic Camera can achieve such cinematic shots by programming the speed and providing an input to reach the desired target and orientation.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Noto Serif CJK SC"/>
              </a:rPr>
              <a:t>Such</a:t>
            </a:r>
            <a:r>
              <a:rPr lang="en-US" sz="1800" dirty="0">
                <a:effectLst/>
                <a:latin typeface="Calibri" panose="020F0502020204030204" pitchFamily="34" charset="0"/>
                <a:ea typeface="Noto Serif CJK SC"/>
              </a:rPr>
              <a:t> robotic arm configurations can go from one position to another in a fraction of a second.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Noto Serif CJK SC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Noto Serif CJK SC"/>
              </a:rPr>
              <a:t>he parameters can be pre-programmed and hence the robot can operate on its own.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Noto Serif CJK SC"/>
              </a:rPr>
              <a:t>Recently, Apple INC. also shot their advertisement for their new iPhone 14 phone using a robotic cam and achieved very precise shots.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Noto Serif CJK S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Apple Video">
            <a:hlinkClick r:id="" action="ppaction://media"/>
            <a:extLst>
              <a:ext uri="{FF2B5EF4-FFF2-40B4-BE49-F238E27FC236}">
                <a16:creationId xmlns:a16="http://schemas.microsoft.com/office/drawing/2014/main" id="{4250AF3B-A80E-6B03-4993-D330EE45B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9620" y="2568829"/>
            <a:ext cx="2321959" cy="41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209" y="549223"/>
            <a:ext cx="4082142" cy="585788"/>
          </a:xfrm>
        </p:spPr>
        <p:txBody>
          <a:bodyPr/>
          <a:lstStyle/>
          <a:p>
            <a:r>
              <a:rPr lang="en-US" dirty="0"/>
              <a:t>STEPS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93241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85788"/>
          </a:xfrm>
        </p:spPr>
        <p:txBody>
          <a:bodyPr>
            <a:normAutofit/>
          </a:bodyPr>
          <a:lstStyle/>
          <a:p>
            <a:pPr algn="just"/>
            <a:r>
              <a:rPr lang="en-US" sz="1400" dirty="0"/>
              <a:t>Design and assemble a mobile platform for the UR3 manipulator in SolidWorks and exporting to URDF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355835" cy="1010842"/>
          </a:xfrm>
        </p:spPr>
        <p:txBody>
          <a:bodyPr>
            <a:normAutofit/>
          </a:bodyPr>
          <a:lstStyle/>
          <a:p>
            <a:r>
              <a:rPr lang="en-US" dirty="0"/>
              <a:t>Calculation and validation of Forward Kinematics and Inverse Kinematics of the manipulator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Build the ROS Package with controllers and writing scripts for the entire assembly to move the robot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Simulate and Visualize using Gazebo and RViz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90435"/>
          </a:xfrm>
        </p:spPr>
        <p:txBody>
          <a:bodyPr/>
          <a:lstStyle/>
          <a:p>
            <a:r>
              <a:rPr lang="en-US" dirty="0"/>
              <a:t>Robot design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62DD9-5DDD-F229-DC81-68C1B012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49" y="1099374"/>
            <a:ext cx="5769901" cy="3960630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C6B7D591-5F1F-A2AE-10CA-B2088E94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74" y="1099373"/>
            <a:ext cx="2028552" cy="221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AFB941-44CB-8D3A-83E5-E76D5AA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74" y="3488368"/>
            <a:ext cx="2028552" cy="2216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316AB8-C5BE-E399-1B6B-2ADFDEC00C64}"/>
              </a:ext>
            </a:extLst>
          </p:cNvPr>
          <p:cNvSpPr txBox="1"/>
          <p:nvPr/>
        </p:nvSpPr>
        <p:spPr>
          <a:xfrm>
            <a:off x="1153649" y="5343051"/>
            <a:ext cx="5769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Chassis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BE5E4-874B-AD0A-C915-C5076147D60D}"/>
              </a:ext>
            </a:extLst>
          </p:cNvPr>
          <p:cNvSpPr txBox="1"/>
          <p:nvPr/>
        </p:nvSpPr>
        <p:spPr>
          <a:xfrm>
            <a:off x="9819151" y="1884499"/>
            <a:ext cx="15716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Rear wheel Assembly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6D983-D39F-D7CD-10FC-FE23EA4991E3}"/>
              </a:ext>
            </a:extLst>
          </p:cNvPr>
          <p:cNvSpPr txBox="1"/>
          <p:nvPr/>
        </p:nvSpPr>
        <p:spPr>
          <a:xfrm>
            <a:off x="9819151" y="4273495"/>
            <a:ext cx="15716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Front wheel Assembly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B55A4-B412-8272-A4B7-D04CFB5A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C27-08C3-0D52-BD19-5C5E804E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63B4E-58C9-716A-E580-48294AB3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686A9C1-AA7B-30FF-010D-788E3B4E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56" y="418902"/>
            <a:ext cx="6225088" cy="4705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D608F5-CF76-94B7-D66B-F744536DD4AC}"/>
              </a:ext>
            </a:extLst>
          </p:cNvPr>
          <p:cNvSpPr txBox="1"/>
          <p:nvPr/>
        </p:nvSpPr>
        <p:spPr>
          <a:xfrm>
            <a:off x="4429125" y="5400675"/>
            <a:ext cx="33337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Mobile Manipulator Assembly</a:t>
            </a:r>
          </a:p>
        </p:txBody>
      </p:sp>
    </p:spTree>
    <p:extLst>
      <p:ext uri="{BB962C8B-B14F-4D97-AF65-F5344CB8AC3E}">
        <p14:creationId xmlns:p14="http://schemas.microsoft.com/office/powerpoint/2010/main" val="423653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5BF4-196C-505C-EEA1-55E0EB95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FORWARD KINEMATICS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BE706-5FD2-76BC-AEA7-702ACCEC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B5035-57C8-BF21-EDD4-5AAB1EFD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1536-7C0E-8B85-C911-C7D84922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SmartArt Placeholder 6" descr="Diagram, schematic">
            <a:extLst>
              <a:ext uri="{FF2B5EF4-FFF2-40B4-BE49-F238E27FC236}">
                <a16:creationId xmlns:a16="http://schemas.microsoft.com/office/drawing/2014/main" id="{06435483-3DB7-7F28-2CA6-D822E43BE4E3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 rotWithShape="1">
          <a:blip r:embed="rId2"/>
          <a:srcRect l="16038" t="16775" r="8626" b="40788"/>
          <a:stretch/>
        </p:blipFill>
        <p:spPr>
          <a:xfrm>
            <a:off x="257175" y="1230313"/>
            <a:ext cx="6296025" cy="4579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7CF83D6-34A8-4CAB-0559-58D1CED4B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321326"/>
                  </p:ext>
                </p:extLst>
              </p:nvPr>
            </p:nvGraphicFramePr>
            <p:xfrm>
              <a:off x="6648450" y="2120985"/>
              <a:ext cx="5210177" cy="3127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0768">
                      <a:extLst>
                        <a:ext uri="{9D8B030D-6E8A-4147-A177-3AD203B41FA5}">
                          <a16:colId xmlns:a16="http://schemas.microsoft.com/office/drawing/2014/main" val="432749749"/>
                        </a:ext>
                      </a:extLst>
                    </a:gridCol>
                    <a:gridCol w="855957">
                      <a:extLst>
                        <a:ext uri="{9D8B030D-6E8A-4147-A177-3AD203B41FA5}">
                          <a16:colId xmlns:a16="http://schemas.microsoft.com/office/drawing/2014/main" val="1200607121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2144170974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1231175828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2984999855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588824479"/>
                        </a:ext>
                      </a:extLst>
                    </a:gridCol>
                  </a:tblGrid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I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Offset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705422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80040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9102165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060541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931324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9318127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6378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7CF83D6-34A8-4CAB-0559-58D1CED4B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321326"/>
                  </p:ext>
                </p:extLst>
              </p:nvPr>
            </p:nvGraphicFramePr>
            <p:xfrm>
              <a:off x="6648450" y="2120985"/>
              <a:ext cx="5210177" cy="3127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0768">
                      <a:extLst>
                        <a:ext uri="{9D8B030D-6E8A-4147-A177-3AD203B41FA5}">
                          <a16:colId xmlns:a16="http://schemas.microsoft.com/office/drawing/2014/main" val="432749749"/>
                        </a:ext>
                      </a:extLst>
                    </a:gridCol>
                    <a:gridCol w="855957">
                      <a:extLst>
                        <a:ext uri="{9D8B030D-6E8A-4147-A177-3AD203B41FA5}">
                          <a16:colId xmlns:a16="http://schemas.microsoft.com/office/drawing/2014/main" val="1200607121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2144170974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1231175828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2984999855"/>
                        </a:ext>
                      </a:extLst>
                    </a:gridCol>
                    <a:gridCol w="868363">
                      <a:extLst>
                        <a:ext uri="{9D8B030D-6E8A-4147-A177-3AD203B41FA5}">
                          <a16:colId xmlns:a16="http://schemas.microsoft.com/office/drawing/2014/main" val="588824479"/>
                        </a:ext>
                      </a:extLst>
                    </a:gridCol>
                  </a:tblGrid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Joint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286" t="-6849" r="-410714" b="-6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849" r="-302098" b="-6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6849" r="-202098" b="-6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6849" r="-103521" b="-6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Offset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705422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5405" r="-30209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5405" r="-20209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105405" r="-1035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80040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286" t="-208219" r="-410714" b="-4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208219" r="-103521" b="-4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9301" t="-208219" r="-2797" b="-4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9102165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286" t="-304054" r="-410714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304054" r="-103521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060541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9589" r="-302098" b="-20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9589" r="-202098" b="-20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409589" r="-103521" b="-20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9301" t="-409589" r="-2797" b="-20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931324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02703" r="-30209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02703" r="-20209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502703" r="-103521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9318127"/>
                      </a:ext>
                    </a:extLst>
                  </a:tr>
                  <a:tr h="446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10959" r="-302098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817" t="-610959" r="-103521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6378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2D2C8E-499E-67E2-0D34-6135FAD6AD70}"/>
              </a:ext>
            </a:extLst>
          </p:cNvPr>
          <p:cNvSpPr txBox="1"/>
          <p:nvPr/>
        </p:nvSpPr>
        <p:spPr>
          <a:xfrm>
            <a:off x="8024812" y="153860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DH Table</a:t>
            </a:r>
          </a:p>
        </p:txBody>
      </p:sp>
    </p:spTree>
    <p:extLst>
      <p:ext uri="{BB962C8B-B14F-4D97-AF65-F5344CB8AC3E}">
        <p14:creationId xmlns:p14="http://schemas.microsoft.com/office/powerpoint/2010/main" val="141192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1F96B-66E2-066D-904E-6B71B7A0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FEBC1-2508-889B-D437-0A9524B0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D17E-630D-D6C2-AADA-B1B3C1C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0CC832A-2652-49BC-F788-F6FD01663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6" y="1700050"/>
            <a:ext cx="5296281" cy="3972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3CFC5A-4879-704D-CCDC-47C927706F95}"/>
              </a:ext>
            </a:extLst>
          </p:cNvPr>
          <p:cNvSpPr txBox="1"/>
          <p:nvPr/>
        </p:nvSpPr>
        <p:spPr>
          <a:xfrm>
            <a:off x="3486150" y="908844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Peter Corke’s MATLAB Toolbox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78D704C-1908-8BC8-F9E0-665E3061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86" y="1700050"/>
            <a:ext cx="5296281" cy="39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5813-FE6D-B518-32EB-CBD5C695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76071"/>
            <a:ext cx="5111750" cy="47167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INVERSE KINEMATICS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C191-62EB-83A1-2AE0-8269D6A8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C75E-FB28-A08F-65B5-A91CB970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HIGH SPEED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BB18B-906E-0671-0449-BEC1464A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91068B-6A8E-4F95-6347-B8C7620B8067}"/>
                  </a:ext>
                </a:extLst>
              </p:cNvPr>
              <p:cNvSpPr txBox="1"/>
              <p:nvPr/>
            </p:nvSpPr>
            <p:spPr>
              <a:xfrm>
                <a:off x="608012" y="2159716"/>
                <a:ext cx="6791325" cy="592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91068B-6A8E-4F95-6347-B8C7620B8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2" y="2159716"/>
                <a:ext cx="6791325" cy="592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63EC8-FB5E-9D10-B0C3-FA69E185AF4C}"/>
                  </a:ext>
                </a:extLst>
              </p:cNvPr>
              <p:cNvSpPr txBox="1"/>
              <p:nvPr/>
            </p:nvSpPr>
            <p:spPr>
              <a:xfrm>
                <a:off x="209550" y="1307876"/>
                <a:ext cx="9429750" cy="807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"/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 ±</m:t>
                              </m:r>
                            </m:e>
                          </m:d>
                          <m:d>
                            <m:dPr>
                              <m:begChr m:val=""/>
                              <m:endChr m:val=""/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6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N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6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d>
                      <m:r>
                        <a:rPr lang="en-I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"/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400" dirty="0"/>
              </a:p>
              <a:p>
                <a:endParaRPr lang="en-IN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D63EC8-FB5E-9D10-B0C3-FA69E185A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1307876"/>
                <a:ext cx="9429750" cy="807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7AE4A7-C0CD-7874-40A1-F851B275685B}"/>
                  </a:ext>
                </a:extLst>
              </p:cNvPr>
              <p:cNvSpPr txBox="1"/>
              <p:nvPr/>
            </p:nvSpPr>
            <p:spPr>
              <a:xfrm>
                <a:off x="1157287" y="3039617"/>
                <a:ext cx="3924300" cy="71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7AE4A7-C0CD-7874-40A1-F851B2756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87" y="3039617"/>
                <a:ext cx="3924300" cy="7128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B057D6-CA62-FE93-F568-02D4E1A1FEA5}"/>
                  </a:ext>
                </a:extLst>
              </p:cNvPr>
              <p:cNvSpPr txBox="1"/>
              <p:nvPr/>
            </p:nvSpPr>
            <p:spPr>
              <a:xfrm>
                <a:off x="1019175" y="3896193"/>
                <a:ext cx="3114675" cy="85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IN" sz="14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1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IN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B057D6-CA62-FE93-F568-02D4E1A1F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3896193"/>
                <a:ext cx="3114675" cy="859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7D5F50-A128-CA8E-E147-5709DAB0CC37}"/>
                  </a:ext>
                </a:extLst>
              </p:cNvPr>
              <p:cNvSpPr txBox="1"/>
              <p:nvPr/>
            </p:nvSpPr>
            <p:spPr>
              <a:xfrm>
                <a:off x="1228724" y="4683857"/>
                <a:ext cx="3781425" cy="42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7D5F50-A128-CA8E-E147-5709DAB0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4" y="4683857"/>
                <a:ext cx="3781425" cy="425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8D432-6F13-3D3B-FD70-A40C170D9527}"/>
                  </a:ext>
                </a:extLst>
              </p:cNvPr>
              <p:cNvSpPr txBox="1"/>
              <p:nvPr/>
            </p:nvSpPr>
            <p:spPr>
              <a:xfrm>
                <a:off x="1085850" y="5353580"/>
                <a:ext cx="5321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8D432-6F13-3D3B-FD70-A40C170D9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5353580"/>
                <a:ext cx="53212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78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{EF6FC6E1-ED51-4516-A8A7-BAD08E811E6A}tf67328976_win32</Template>
  <TotalTime>267</TotalTime>
  <Words>636</Words>
  <Application>Microsoft Office PowerPoint</Application>
  <PresentationFormat>Widescreen</PresentationFormat>
  <Paragraphs>165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Tenorite</vt:lpstr>
      <vt:lpstr>Wingdings</vt:lpstr>
      <vt:lpstr>Office Theme</vt:lpstr>
      <vt:lpstr>HIGH SPEED CAMERA using a MOBILE MANIPULATOR</vt:lpstr>
      <vt:lpstr>index</vt:lpstr>
      <vt:lpstr>Problem &amp; MOTIVATION</vt:lpstr>
      <vt:lpstr>STEPS involved</vt:lpstr>
      <vt:lpstr>Robot design</vt:lpstr>
      <vt:lpstr>PowerPoint Presentation</vt:lpstr>
      <vt:lpstr>FORWARD KINEMATICS</vt:lpstr>
      <vt:lpstr>PowerPoint Presentation</vt:lpstr>
      <vt:lpstr>INVERSE KINEMATICS</vt:lpstr>
      <vt:lpstr>simulation</vt:lpstr>
      <vt:lpstr>CHALLENGES FACED</vt:lpstr>
      <vt:lpstr>INDIVIDUAL CONTRIBUTIONS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SPEED CAMERA WITH MOBILE MANIPULATOR</dc:title>
  <dc:creator>Sandip Sharan Senthil Kumar</dc:creator>
  <cp:lastModifiedBy>Aaqib Barodawala</cp:lastModifiedBy>
  <cp:revision>39</cp:revision>
  <dcterms:created xsi:type="dcterms:W3CDTF">2022-12-05T22:47:42Z</dcterms:created>
  <dcterms:modified xsi:type="dcterms:W3CDTF">2022-12-05T22:33:34Z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